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7" r:id="rId2"/>
  </p:sldMasterIdLst>
  <p:notesMasterIdLst>
    <p:notesMasterId r:id="rId17"/>
  </p:notesMasterIdLst>
  <p:handoutMasterIdLst>
    <p:handoutMasterId r:id="rId18"/>
  </p:handoutMasterIdLst>
  <p:sldIdLst>
    <p:sldId id="433" r:id="rId3"/>
    <p:sldId id="442" r:id="rId4"/>
    <p:sldId id="446" r:id="rId5"/>
    <p:sldId id="450" r:id="rId6"/>
    <p:sldId id="449" r:id="rId7"/>
    <p:sldId id="454" r:id="rId8"/>
    <p:sldId id="447" r:id="rId9"/>
    <p:sldId id="448" r:id="rId10"/>
    <p:sldId id="451" r:id="rId11"/>
    <p:sldId id="453" r:id="rId12"/>
    <p:sldId id="452" r:id="rId13"/>
    <p:sldId id="455" r:id="rId14"/>
    <p:sldId id="462" r:id="rId15"/>
    <p:sldId id="265" r:id="rId16"/>
  </p:sldIdLst>
  <p:sldSz cx="12195175" cy="6858000"/>
  <p:notesSz cx="20561300" cy="29452888"/>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9278" userDrawn="1">
          <p15:clr>
            <a:srgbClr val="A4A3A4"/>
          </p15:clr>
        </p15:guide>
        <p15:guide id="2" pos="647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74239" autoAdjust="0"/>
  </p:normalViewPr>
  <p:slideViewPr>
    <p:cSldViewPr snapToGrid="0" showGuides="1">
      <p:cViewPr varScale="1">
        <p:scale>
          <a:sx n="97" d="100"/>
          <a:sy n="97" d="100"/>
        </p:scale>
        <p:origin x="1494" y="7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99" d="100"/>
          <a:sy n="99" d="100"/>
        </p:scale>
        <p:origin x="3570" y="90"/>
      </p:cViewPr>
      <p:guideLst>
        <p:guide orient="horz" pos="9278"/>
        <p:guide pos="647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5825702" y="27975131"/>
            <a:ext cx="8909897" cy="1472645"/>
          </a:xfrm>
          <a:prstGeom prst="rect">
            <a:avLst/>
          </a:prstGeom>
        </p:spPr>
        <p:txBody>
          <a:bodyPr vert="horz" lIns="275170" tIns="137585" rIns="275170" bIns="137585" rtlCol="0" anchor="b"/>
          <a:lstStyle>
            <a:lvl1pPr algn="r">
              <a:defRPr sz="3600"/>
            </a:lvl1pPr>
          </a:lstStyle>
          <a:p>
            <a:pPr algn="ctr"/>
            <a:fld id="{47855BD9-AF71-426C-9B9B-B0E52B88852E}" type="slidenum">
              <a:rPr lang="de-DE" sz="3000"/>
              <a:pPr algn="ctr"/>
              <a:t>‹#›</a:t>
            </a:fld>
            <a:endParaRPr lang="de-DE" sz="3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98538" y="1974850"/>
            <a:ext cx="18564225" cy="10439400"/>
          </a:xfrm>
          <a:prstGeom prst="rect">
            <a:avLst/>
          </a:prstGeom>
          <a:noFill/>
          <a:ln w="12700">
            <a:solidFill>
              <a:prstClr val="black"/>
            </a:solidFill>
          </a:ln>
        </p:spPr>
        <p:txBody>
          <a:bodyPr vert="horz" lIns="275170" tIns="137585" rIns="275170" bIns="137585" rtlCol="0" anchor="ctr"/>
          <a:lstStyle/>
          <a:p>
            <a:endParaRPr lang="de-DE" dirty="0"/>
          </a:p>
        </p:txBody>
      </p:sp>
      <p:sp>
        <p:nvSpPr>
          <p:cNvPr id="5" name="Notes Placeholder 4"/>
          <p:cNvSpPr>
            <a:spLocks noGrp="1"/>
          </p:cNvSpPr>
          <p:nvPr>
            <p:ph type="body" sz="quarter" idx="3"/>
          </p:nvPr>
        </p:nvSpPr>
        <p:spPr>
          <a:xfrm>
            <a:off x="1645984" y="13271070"/>
            <a:ext cx="17269333" cy="146992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8867059" y="28782022"/>
            <a:ext cx="2827183" cy="661460"/>
          </a:xfrm>
          <a:prstGeom prst="rect">
            <a:avLst/>
          </a:prstGeom>
        </p:spPr>
        <p:txBody>
          <a:bodyPr vert="horz" lIns="275170" tIns="137585" rIns="275170" bIns="137585" rtlCol="0" anchor="b"/>
          <a:lstStyle>
            <a:lvl1pPr algn="ctr">
              <a:defRPr sz="24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30138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424681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https://github.wdf.sap.corp/slvi/docker-k8s-training/blob/master/resources/KubernetesOverview.md</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1425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
        <p:nvSpPr>
          <p:cNvPr id="6" name="Slide Image Placeholder 5"/>
          <p:cNvSpPr>
            <a:spLocks noGrp="1" noRot="1" noChangeAspect="1"/>
          </p:cNvSpPr>
          <p:nvPr>
            <p:ph type="sldImg"/>
          </p:nvPr>
        </p:nvSpPr>
        <p:spPr>
          <a:xfrm>
            <a:off x="998538" y="1974850"/>
            <a:ext cx="18564225" cy="10439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isolation of individual apps is one of many goals achieved with container technology, it introduces new issues. </a:t>
            </a:r>
          </a:p>
          <a:p>
            <a:r>
              <a:rPr lang="en-US" dirty="0"/>
              <a:t>How should these container work together? </a:t>
            </a:r>
          </a:p>
          <a:p>
            <a:r>
              <a:rPr lang="en-US" dirty="0"/>
              <a:t>How can the communicate?</a:t>
            </a:r>
          </a:p>
          <a:p>
            <a:endParaRPr lang="en-US" dirty="0"/>
          </a:p>
          <a:p>
            <a:r>
              <a:rPr lang="en-US" dirty="0"/>
              <a:t>Kubernetes helps with an advanced network concepts as well as service discovery features.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75308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1854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takes a “construction plan” and instantiates it as often as you want – as long as you have enough resources</a:t>
            </a:r>
          </a:p>
          <a:p>
            <a:r>
              <a:rPr lang="en-US" dirty="0"/>
              <a:t>What you describe, is what you get.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669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orchestrates your workloads &amp; applications – also several of them in parallel.</a:t>
            </a:r>
          </a:p>
          <a:p>
            <a:r>
              <a:rPr lang="en-US" dirty="0"/>
              <a:t>In order to put this picture together, we will look at different dimensions during the training</a:t>
            </a:r>
            <a:r>
              <a:rPr lang="en-US"/>
              <a:t>.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0887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r>
              <a:rPr lang="en-US" dirty="0"/>
              <a:t>The demo is based on the “sock shop” e-commerce platform developed by </a:t>
            </a:r>
            <a:r>
              <a:rPr lang="en-US" dirty="0" err="1"/>
              <a:t>weaveworks</a:t>
            </a:r>
            <a:r>
              <a:rPr lang="en-US" dirty="0"/>
              <a:t>. This is a full-blown demo application, including content – however you have to wait ~2min until the content is fully loaded. </a:t>
            </a:r>
          </a:p>
          <a:p>
            <a:pPr marL="859907" indent="-859907">
              <a:buFontTx/>
              <a:buChar char="-"/>
            </a:pPr>
            <a:endParaRPr lang="en-US" dirty="0"/>
          </a:p>
          <a:p>
            <a:pPr marL="859907" indent="-859907">
              <a:buFontTx/>
              <a:buChar char="-"/>
            </a:pPr>
            <a:r>
              <a:rPr lang="en-US" dirty="0"/>
              <a:t>To demo use the sock-</a:t>
            </a:r>
            <a:r>
              <a:rPr lang="en-US" dirty="0" err="1"/>
              <a:t>shop.yaml</a:t>
            </a:r>
            <a:r>
              <a:rPr lang="en-US" dirty="0"/>
              <a:t> from the </a:t>
            </a:r>
            <a:r>
              <a:rPr lang="en-US" dirty="0" err="1"/>
              <a:t>kubernetes</a:t>
            </a:r>
            <a:r>
              <a:rPr lang="en-US" dirty="0"/>
              <a:t>/demo folder to deploy all components. Adapt the host on the Ingress according to the cluster-name and project-name, used within your training (line with ‘host: sock-</a:t>
            </a:r>
            <a:r>
              <a:rPr lang="en-US" dirty="0" err="1"/>
              <a:t>shop.ingress</a:t>
            </a:r>
            <a:r>
              <a:rPr lang="en-US" dirty="0"/>
              <a:t>.&lt;cluster-name&gt;.&lt;project-name&gt;.shoot.canary.k8s-hana.ondemand.com’) before you call ‘</a:t>
            </a:r>
            <a:r>
              <a:rPr lang="en-US" dirty="0" err="1"/>
              <a:t>kubectl</a:t>
            </a:r>
            <a:r>
              <a:rPr lang="en-US" dirty="0"/>
              <a:t> apply –f sock-</a:t>
            </a:r>
            <a:r>
              <a:rPr lang="en-US" dirty="0" err="1"/>
              <a:t>shop.yaml</a:t>
            </a:r>
            <a:r>
              <a:rPr lang="en-US" dirty="0"/>
              <a:t>’.</a:t>
            </a:r>
          </a:p>
          <a:p>
            <a:pPr marL="859907" indent="-859907">
              <a:buFontTx/>
              <a:buChar char="-"/>
            </a:pPr>
            <a:endParaRPr lang="en-US" dirty="0"/>
          </a:p>
          <a:p>
            <a:pPr marL="859907" indent="-859907">
              <a:buFontTx/>
              <a:buChar char="-"/>
            </a:pPr>
            <a:r>
              <a:rPr lang="en-US" dirty="0"/>
              <a:t>To show how K8s works, just delete a pod and see how the sock-shop still works properly.</a:t>
            </a:r>
          </a:p>
          <a:p>
            <a:pPr marL="859907" indent="-859907">
              <a:buFontTx/>
              <a:buChar char="-"/>
            </a:pPr>
            <a:endParaRPr lang="en-US" dirty="0"/>
          </a:p>
          <a:p>
            <a:pPr marL="859907" indent="-859907">
              <a:buFontTx/>
              <a:buChar char="-"/>
            </a:pPr>
            <a:r>
              <a:rPr lang="en-US" dirty="0"/>
              <a:t>You can find all needed K8s entities in the namespace ‘sock-shop’, which gets automatically created.</a:t>
            </a:r>
          </a:p>
          <a:p>
            <a:pPr marL="859907" indent="-859907">
              <a:buFontTx/>
              <a:buChar char="-"/>
            </a:pPr>
            <a:endParaRPr lang="en-US" dirty="0"/>
          </a:p>
          <a:p>
            <a:pPr marL="859907" indent="-859907">
              <a:buFontTx/>
              <a:buChar char="-"/>
            </a:pPr>
            <a:r>
              <a:rPr lang="en-US" dirty="0"/>
              <a:t>The URL to call the sock-shop in the browser is: sock-</a:t>
            </a:r>
            <a:r>
              <a:rPr lang="en-US" dirty="0" err="1"/>
              <a:t>shop.ingress</a:t>
            </a:r>
            <a:r>
              <a:rPr lang="en-US" dirty="0"/>
              <a:t>.&lt;cluster-name&gt;.&lt;project-name&gt;.shoot.canary.k8s-hana.ondemand.com (e.g. http://sock-shop.ingress.wdfcw43a.k8s-train.shoot.canary.k8s-hana.ondemand.com/)</a:t>
            </a:r>
          </a:p>
          <a:p>
            <a:pPr marL="859907" indent="-859907">
              <a:buFontTx/>
              <a:buChar char="-"/>
            </a:pPr>
            <a:endParaRPr lang="en-US" dirty="0"/>
          </a:p>
          <a:p>
            <a:pPr marL="859907" indent="-859907">
              <a:buFontTx/>
              <a:buChar char="-"/>
            </a:pPr>
            <a:r>
              <a:rPr lang="en-US" dirty="0"/>
              <a:t>The design of the sock-shop is based a micro-services architecture and was containerized appropriately. See https://github.com/microservices-demo/microservices-demo/blob/master/internal-docs/design.md for further details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1105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6772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14673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Gardener: SAP’s solution to </a:t>
            </a:r>
            <a:r>
              <a:rPr lang="en-US"/>
              <a:t>managed Kubernetes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294899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9024900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49340465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7890648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028258420"/>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9034722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52210196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1710819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528028"/>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337268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4661499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1149755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1804425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55726732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917545092"/>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633673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5870912"/>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059927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93668137"/>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90222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817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404375251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6658965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01563732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459799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i.kym-cdn.com/photos/images/original/001/142/233/897.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6" Type="http://schemas.openxmlformats.org/officeDocument/2006/relationships/image" Target="../media/image26.sv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bernetes/community/blob/master/communication.md"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groups.google.com/forum/#!forum/kubernetes-users" TargetMode="External"/><Relationship Id="rId5" Type="http://schemas.openxmlformats.org/officeDocument/2006/relationships/hyperlink" Target="https://github.com/kubernetes"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0197" y="954659"/>
            <a:ext cx="10899174" cy="997196"/>
          </a:xfrm>
        </p:spPr>
        <p:txBody>
          <a:bodyPr/>
          <a:lstStyle/>
          <a:p>
            <a:r>
              <a:rPr lang="en-US" dirty="0"/>
              <a:t>An (non-technical) introduction to</a:t>
            </a:r>
          </a:p>
          <a:p>
            <a:r>
              <a:rPr lang="en-US" dirty="0">
                <a:solidFill>
                  <a:schemeClr val="accent1"/>
                </a:solidFill>
              </a:rPr>
              <a:t>Kubernetes</a:t>
            </a:r>
          </a:p>
        </p:txBody>
      </p:sp>
      <p:pic>
        <p:nvPicPr>
          <p:cNvPr id="1028" name="Picture 4" descr="Bildergebnis fü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985" y="2142308"/>
            <a:ext cx="3725598" cy="37255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0712"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E14F-7A44-4F89-82BB-7569709F5D01}"/>
              </a:ext>
            </a:extLst>
          </p:cNvPr>
          <p:cNvSpPr>
            <a:spLocks noGrp="1"/>
          </p:cNvSpPr>
          <p:nvPr>
            <p:ph type="title"/>
          </p:nvPr>
        </p:nvSpPr>
        <p:spPr>
          <a:xfrm>
            <a:off x="504001" y="504000"/>
            <a:ext cx="11186476" cy="738664"/>
          </a:xfrm>
        </p:spPr>
        <p:txBody>
          <a:bodyPr/>
          <a:lstStyle/>
          <a:p>
            <a:r>
              <a:rPr lang="de-DE" dirty="0"/>
              <a:t>Appendix</a:t>
            </a:r>
            <a:br>
              <a:rPr lang="de-DE" dirty="0"/>
            </a:br>
            <a:endParaRPr lang="de-DE" dirty="0"/>
          </a:p>
        </p:txBody>
      </p:sp>
    </p:spTree>
    <p:extLst>
      <p:ext uri="{BB962C8B-B14F-4D97-AF65-F5344CB8AC3E}">
        <p14:creationId xmlns:p14="http://schemas.microsoft.com/office/powerpoint/2010/main" val="424979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Sock-Shop in Trainings Cluster</a:t>
            </a:r>
          </a:p>
        </p:txBody>
      </p:sp>
      <p:pic>
        <p:nvPicPr>
          <p:cNvPr id="6" name="Picture 5">
            <a:extLst>
              <a:ext uri="{FF2B5EF4-FFF2-40B4-BE49-F238E27FC236}">
                <a16:creationId xmlns:a16="http://schemas.microsoft.com/office/drawing/2014/main" id="{6D69F8F6-1271-4EA1-A8DA-E24169FA7200}"/>
              </a:ext>
            </a:extLst>
          </p:cNvPr>
          <p:cNvPicPr>
            <a:picLocks noChangeAspect="1"/>
          </p:cNvPicPr>
          <p:nvPr/>
        </p:nvPicPr>
        <p:blipFill>
          <a:blip r:embed="rId3"/>
          <a:stretch>
            <a:fillRect/>
          </a:stretch>
        </p:blipFill>
        <p:spPr>
          <a:xfrm>
            <a:off x="200708" y="1112095"/>
            <a:ext cx="8045714" cy="4324571"/>
          </a:xfrm>
          <a:prstGeom prst="rect">
            <a:avLst/>
          </a:prstGeom>
        </p:spPr>
      </p:pic>
      <p:pic>
        <p:nvPicPr>
          <p:cNvPr id="7" name="Picture 6">
            <a:extLst>
              <a:ext uri="{FF2B5EF4-FFF2-40B4-BE49-F238E27FC236}">
                <a16:creationId xmlns:a16="http://schemas.microsoft.com/office/drawing/2014/main" id="{04D6AF51-2784-4334-9741-432F6432C7B0}"/>
              </a:ext>
            </a:extLst>
          </p:cNvPr>
          <p:cNvPicPr>
            <a:picLocks noChangeAspect="1"/>
          </p:cNvPicPr>
          <p:nvPr/>
        </p:nvPicPr>
        <p:blipFill>
          <a:blip r:embed="rId4"/>
          <a:stretch>
            <a:fillRect/>
          </a:stretch>
        </p:blipFill>
        <p:spPr>
          <a:xfrm>
            <a:off x="1616717" y="1651373"/>
            <a:ext cx="8039428" cy="4488000"/>
          </a:xfrm>
          <a:prstGeom prst="rect">
            <a:avLst/>
          </a:prstGeom>
        </p:spPr>
      </p:pic>
      <p:pic>
        <p:nvPicPr>
          <p:cNvPr id="8" name="Picture 7">
            <a:extLst>
              <a:ext uri="{FF2B5EF4-FFF2-40B4-BE49-F238E27FC236}">
                <a16:creationId xmlns:a16="http://schemas.microsoft.com/office/drawing/2014/main" id="{803F6B18-2B4D-48B2-B1F0-DE3FCD46AE99}"/>
              </a:ext>
            </a:extLst>
          </p:cNvPr>
          <p:cNvPicPr>
            <a:picLocks noChangeAspect="1"/>
          </p:cNvPicPr>
          <p:nvPr/>
        </p:nvPicPr>
        <p:blipFill>
          <a:blip r:embed="rId4"/>
          <a:stretch>
            <a:fillRect/>
          </a:stretch>
        </p:blipFill>
        <p:spPr>
          <a:xfrm>
            <a:off x="3703101" y="2002607"/>
            <a:ext cx="8039428" cy="4488000"/>
          </a:xfrm>
          <a:prstGeom prst="rect">
            <a:avLst/>
          </a:prstGeom>
        </p:spPr>
      </p:pic>
    </p:spTree>
    <p:extLst>
      <p:ext uri="{BB962C8B-B14F-4D97-AF65-F5344CB8AC3E}">
        <p14:creationId xmlns:p14="http://schemas.microsoft.com/office/powerpoint/2010/main" val="26452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a:br>
            <a:r>
              <a:rPr lang="en-US" sz="2000" b="0"/>
              <a:t>What </a:t>
            </a:r>
            <a:r>
              <a:rPr lang="en-US" sz="2000" b="0" dirty="0"/>
              <a:t>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1137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dirty="0"/>
            </a:br>
            <a:r>
              <a:rPr lang="en-US" sz="2000" b="0" dirty="0"/>
              <a:t>What 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78774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553998"/>
          </a:xfrm>
        </p:spPr>
        <p:txBody>
          <a:bodyPr/>
          <a:lstStyle/>
          <a:p>
            <a:pPr algn="ctr"/>
            <a:r>
              <a:rPr lang="en-US" sz="3600" dirty="0"/>
              <a:t>We have isolated containers!</a:t>
            </a:r>
          </a:p>
        </p:txBody>
      </p:sp>
      <p:pic>
        <p:nvPicPr>
          <p:cNvPr id="1026" name="Picture 2" descr="https://i.kym-cdn.com/photos/images/original/001/142/233/897.gif">
            <a:extLst>
              <a:ext uri="{FF2B5EF4-FFF2-40B4-BE49-F238E27FC236}">
                <a16:creationId xmlns:a16="http://schemas.microsoft.com/office/drawing/2014/main" id="{1BB82D96-E312-4B93-8E2A-1376E90FB9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7186" y="1832469"/>
            <a:ext cx="7040802" cy="3520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90C08-612C-4505-A457-A42E8D833E1D}"/>
              </a:ext>
            </a:extLst>
          </p:cNvPr>
          <p:cNvSpPr/>
          <p:nvPr/>
        </p:nvSpPr>
        <p:spPr>
          <a:xfrm>
            <a:off x="2635934" y="5529141"/>
            <a:ext cx="7586782" cy="338554"/>
          </a:xfrm>
          <a:prstGeom prst="rect">
            <a:avLst/>
          </a:prstGeom>
        </p:spPr>
        <p:txBody>
          <a:bodyPr wrap="square">
            <a:spAutoFit/>
          </a:bodyPr>
          <a:lstStyle/>
          <a:p>
            <a:pPr algn="ctr"/>
            <a:r>
              <a:rPr lang="en-US" sz="1600" dirty="0">
                <a:hlinkClick r:id="rId4"/>
              </a:rPr>
              <a:t>https://i.kym-cdn.com/photos/images/original/001/142/233/897.gif</a:t>
            </a:r>
            <a:r>
              <a:rPr lang="en-US" sz="1600" dirty="0"/>
              <a:t> </a:t>
            </a:r>
          </a:p>
        </p:txBody>
      </p:sp>
    </p:spTree>
    <p:extLst>
      <p:ext uri="{BB962C8B-B14F-4D97-AF65-F5344CB8AC3E}">
        <p14:creationId xmlns:p14="http://schemas.microsoft.com/office/powerpoint/2010/main" val="26985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So, what is this Kubernetes all about then?</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35421" y="1117286"/>
            <a:ext cx="10285412" cy="1938992"/>
          </a:xfrm>
          <a:prstGeom prst="rect">
            <a:avLst/>
          </a:prstGeom>
        </p:spPr>
        <p:txBody>
          <a:bodyPr wrap="square">
            <a:spAutoFit/>
          </a:bodyPr>
          <a:lstStyle/>
          <a:p>
            <a:r>
              <a:rPr lang="en-US" sz="2000" b="1" dirty="0"/>
              <a:t>Do you remember, how fun it was to …</a:t>
            </a:r>
          </a:p>
          <a:p>
            <a:pPr marL="342900" indent="-342900">
              <a:buFont typeface="Wingdings" panose="05000000000000000000" pitchFamily="2" charset="2"/>
              <a:buChar char="§"/>
            </a:pPr>
            <a:r>
              <a:rPr lang="en-US" sz="2000" b="1" dirty="0"/>
              <a:t>start and stop every container?</a:t>
            </a:r>
          </a:p>
          <a:p>
            <a:pPr marL="342900" indent="-342900">
              <a:buFont typeface="Wingdings" panose="05000000000000000000" pitchFamily="2" charset="2"/>
              <a:buChar char="§"/>
            </a:pPr>
            <a:r>
              <a:rPr lang="en-US" sz="2000" b="1" dirty="0"/>
              <a:t>map ports and don’t get confused?</a:t>
            </a:r>
          </a:p>
          <a:p>
            <a:pPr marL="342900" indent="-342900">
              <a:buFont typeface="Wingdings" panose="05000000000000000000" pitchFamily="2" charset="2"/>
              <a:buChar char="§"/>
            </a:pPr>
            <a:r>
              <a:rPr lang="en-US" sz="2000" b="1" dirty="0"/>
              <a:t>check the health of a container?</a:t>
            </a:r>
          </a:p>
          <a:p>
            <a:pPr marL="342900" indent="-342900">
              <a:buFont typeface="Wingdings" panose="05000000000000000000" pitchFamily="2" charset="2"/>
              <a:buChar char="§"/>
            </a:pPr>
            <a:r>
              <a:rPr lang="en-US" sz="2000" b="1" dirty="0"/>
              <a:t>miss a volume on a different host?</a:t>
            </a:r>
          </a:p>
          <a:p>
            <a:pPr marL="342900" indent="-342900">
              <a:buFont typeface="Wingdings" panose="05000000000000000000" pitchFamily="2" charset="2"/>
              <a:buChar char="§"/>
            </a:pPr>
            <a:r>
              <a:rPr lang="en-US" sz="2000" b="1" dirty="0"/>
              <a:t>…</a:t>
            </a:r>
          </a:p>
        </p:txBody>
      </p:sp>
      <p:pic>
        <p:nvPicPr>
          <p:cNvPr id="1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5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7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Tell me, what you want…</a:t>
            </a:r>
          </a:p>
        </p:txBody>
      </p:sp>
      <p:pic>
        <p:nvPicPr>
          <p:cNvPr id="1036"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1" y="2171700"/>
            <a:ext cx="3705613" cy="25422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arlech Cas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651" y="1524001"/>
            <a:ext cx="5762370" cy="38396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p:cNvSpPr/>
          <p:nvPr/>
        </p:nvSpPr>
        <p:spPr bwMode="gray">
          <a:xfrm>
            <a:off x="1485900" y="5577515"/>
            <a:ext cx="8275320" cy="869551"/>
          </a:xfrm>
          <a:prstGeom prst="notchedRightArrow">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All it takes,</a:t>
            </a:r>
            <a:r>
              <a:rPr kumimoji="0" lang="en-US" sz="1800" b="1" i="0" u="none" strike="noStrike" kern="0" cap="none" spc="0" normalizeH="0" noProof="0" dirty="0">
                <a:ln>
                  <a:noFill/>
                </a:ln>
                <a:effectLst/>
                <a:uLnTx/>
                <a:uFillTx/>
                <a:ea typeface="Arial Unicode MS" pitchFamily="34" charset="-128"/>
                <a:cs typeface="Arial Unicode MS" pitchFamily="34" charset="-128"/>
              </a:rPr>
              <a:t> is a description and some bricks…</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237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Orchestration</a:t>
            </a:r>
          </a:p>
        </p:txBody>
      </p:sp>
      <p:grpSp>
        <p:nvGrpSpPr>
          <p:cNvPr id="18" name="Group 17">
            <a:extLst>
              <a:ext uri="{FF2B5EF4-FFF2-40B4-BE49-F238E27FC236}">
                <a16:creationId xmlns:a16="http://schemas.microsoft.com/office/drawing/2014/main" id="{B69A46AE-DE73-404F-9BAB-D15B97CB7123}"/>
              </a:ext>
            </a:extLst>
          </p:cNvPr>
          <p:cNvGrpSpPr/>
          <p:nvPr/>
        </p:nvGrpSpPr>
        <p:grpSpPr>
          <a:xfrm>
            <a:off x="772497" y="1733848"/>
            <a:ext cx="2323560" cy="1707191"/>
            <a:chOff x="1561877" y="1737431"/>
            <a:chExt cx="1559573" cy="1115506"/>
          </a:xfrm>
        </p:grpSpPr>
        <p:pic>
          <p:nvPicPr>
            <p:cNvPr id="4" name="Graphic 3" descr="Daily Calendar">
              <a:extLst>
                <a:ext uri="{FF2B5EF4-FFF2-40B4-BE49-F238E27FC236}">
                  <a16:creationId xmlns:a16="http://schemas.microsoft.com/office/drawing/2014/main" id="{39AA8793-7466-4583-8A6F-D88121D83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464" y="1737431"/>
              <a:ext cx="914400" cy="914400"/>
            </a:xfrm>
            <a:prstGeom prst="rect">
              <a:avLst/>
            </a:prstGeom>
          </p:spPr>
        </p:pic>
        <p:sp>
          <p:nvSpPr>
            <p:cNvPr id="17" name="TextBox 16">
              <a:extLst>
                <a:ext uri="{FF2B5EF4-FFF2-40B4-BE49-F238E27FC236}">
                  <a16:creationId xmlns:a16="http://schemas.microsoft.com/office/drawing/2014/main" id="{19EF0DB5-02DD-437A-A11D-E5AE55DB0893}"/>
                </a:ext>
              </a:extLst>
            </p:cNvPr>
            <p:cNvSpPr txBox="1"/>
            <p:nvPr/>
          </p:nvSpPr>
          <p:spPr>
            <a:xfrm>
              <a:off x="1561877" y="2651831"/>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Scheduling</a:t>
              </a:r>
            </a:p>
          </p:txBody>
        </p:sp>
      </p:grpSp>
      <p:grpSp>
        <p:nvGrpSpPr>
          <p:cNvPr id="20" name="Group 19">
            <a:extLst>
              <a:ext uri="{FF2B5EF4-FFF2-40B4-BE49-F238E27FC236}">
                <a16:creationId xmlns:a16="http://schemas.microsoft.com/office/drawing/2014/main" id="{2C44110E-EA80-47EA-8CD7-14A076D66186}"/>
              </a:ext>
            </a:extLst>
          </p:cNvPr>
          <p:cNvGrpSpPr/>
          <p:nvPr/>
        </p:nvGrpSpPr>
        <p:grpSpPr>
          <a:xfrm>
            <a:off x="6775559" y="1262404"/>
            <a:ext cx="2323560" cy="1621959"/>
            <a:chOff x="1731542" y="3909581"/>
            <a:chExt cx="1559573" cy="1059814"/>
          </a:xfrm>
        </p:grpSpPr>
        <p:pic>
          <p:nvPicPr>
            <p:cNvPr id="8" name="Graphic 7" descr="Network">
              <a:extLst>
                <a:ext uri="{FF2B5EF4-FFF2-40B4-BE49-F238E27FC236}">
                  <a16:creationId xmlns:a16="http://schemas.microsoft.com/office/drawing/2014/main" id="{0CD553ED-5DD4-49BC-A99A-40C38AEFB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129" y="3909581"/>
              <a:ext cx="914400" cy="914400"/>
            </a:xfrm>
            <a:prstGeom prst="rect">
              <a:avLst/>
            </a:prstGeom>
          </p:spPr>
        </p:pic>
        <p:sp>
          <p:nvSpPr>
            <p:cNvPr id="19" name="TextBox 18">
              <a:extLst>
                <a:ext uri="{FF2B5EF4-FFF2-40B4-BE49-F238E27FC236}">
                  <a16:creationId xmlns:a16="http://schemas.microsoft.com/office/drawing/2014/main" id="{AE2129B9-A904-47CB-8F0B-D42F92D6E15F}"/>
                </a:ext>
              </a:extLst>
            </p:cNvPr>
            <p:cNvSpPr txBox="1"/>
            <p:nvPr/>
          </p:nvSpPr>
          <p:spPr>
            <a:xfrm>
              <a:off x="1731542" y="4768289"/>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Network</a:t>
              </a:r>
            </a:p>
          </p:txBody>
        </p:sp>
      </p:grpSp>
      <p:grpSp>
        <p:nvGrpSpPr>
          <p:cNvPr id="22" name="Group 21">
            <a:extLst>
              <a:ext uri="{FF2B5EF4-FFF2-40B4-BE49-F238E27FC236}">
                <a16:creationId xmlns:a16="http://schemas.microsoft.com/office/drawing/2014/main" id="{B716BBF2-8367-429B-A4DF-8DD0DC170B59}"/>
              </a:ext>
            </a:extLst>
          </p:cNvPr>
          <p:cNvGrpSpPr/>
          <p:nvPr/>
        </p:nvGrpSpPr>
        <p:grpSpPr>
          <a:xfrm>
            <a:off x="8745024" y="880252"/>
            <a:ext cx="2323560" cy="1707191"/>
            <a:chOff x="3700510" y="3714542"/>
            <a:chExt cx="1559573" cy="1115506"/>
          </a:xfrm>
        </p:grpSpPr>
        <p:pic>
          <p:nvPicPr>
            <p:cNvPr id="12" name="Graphic 11" descr="Magnifying glass">
              <a:extLst>
                <a:ext uri="{FF2B5EF4-FFF2-40B4-BE49-F238E27FC236}">
                  <a16:creationId xmlns:a16="http://schemas.microsoft.com/office/drawing/2014/main" id="{4A195BEC-D22F-4D94-B107-1968022B7F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3097" y="3714542"/>
              <a:ext cx="914400" cy="914400"/>
            </a:xfrm>
            <a:prstGeom prst="rect">
              <a:avLst/>
            </a:prstGeom>
          </p:spPr>
        </p:pic>
        <p:sp>
          <p:nvSpPr>
            <p:cNvPr id="21" name="TextBox 20">
              <a:extLst>
                <a:ext uri="{FF2B5EF4-FFF2-40B4-BE49-F238E27FC236}">
                  <a16:creationId xmlns:a16="http://schemas.microsoft.com/office/drawing/2014/main" id="{BA607291-BAB4-4EDA-B9AE-9995839B2A35}"/>
                </a:ext>
              </a:extLst>
            </p:cNvPr>
            <p:cNvSpPr txBox="1"/>
            <p:nvPr/>
          </p:nvSpPr>
          <p:spPr>
            <a:xfrm>
              <a:off x="3700510" y="4628942"/>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Service Discovery</a:t>
              </a:r>
            </a:p>
          </p:txBody>
        </p:sp>
      </p:grpSp>
      <p:grpSp>
        <p:nvGrpSpPr>
          <p:cNvPr id="23" name="Group 22">
            <a:extLst>
              <a:ext uri="{FF2B5EF4-FFF2-40B4-BE49-F238E27FC236}">
                <a16:creationId xmlns:a16="http://schemas.microsoft.com/office/drawing/2014/main" id="{3F250D4B-79B2-4CD0-9673-33441A8B2788}"/>
              </a:ext>
            </a:extLst>
          </p:cNvPr>
          <p:cNvGrpSpPr/>
          <p:nvPr/>
        </p:nvGrpSpPr>
        <p:grpSpPr>
          <a:xfrm>
            <a:off x="1885957" y="3416507"/>
            <a:ext cx="2323560" cy="1714655"/>
            <a:chOff x="5702093" y="4168165"/>
            <a:chExt cx="1559573" cy="1120383"/>
          </a:xfrm>
        </p:grpSpPr>
        <p:pic>
          <p:nvPicPr>
            <p:cNvPr id="10" name="Graphic 9" descr="Database">
              <a:extLst>
                <a:ext uri="{FF2B5EF4-FFF2-40B4-BE49-F238E27FC236}">
                  <a16:creationId xmlns:a16="http://schemas.microsoft.com/office/drawing/2014/main" id="{97C78FAB-FDAD-40C4-98EB-5AA0AF27E4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24680" y="4168165"/>
              <a:ext cx="914400" cy="914400"/>
            </a:xfrm>
            <a:prstGeom prst="rect">
              <a:avLst/>
            </a:prstGeom>
          </p:spPr>
        </p:pic>
        <p:sp>
          <p:nvSpPr>
            <p:cNvPr id="24" name="TextBox 23">
              <a:extLst>
                <a:ext uri="{FF2B5EF4-FFF2-40B4-BE49-F238E27FC236}">
                  <a16:creationId xmlns:a16="http://schemas.microsoft.com/office/drawing/2014/main" id="{737BA83E-889C-4B79-9BA3-A728AD9D1F4E}"/>
                </a:ext>
              </a:extLst>
            </p:cNvPr>
            <p:cNvSpPr txBox="1"/>
            <p:nvPr/>
          </p:nvSpPr>
          <p:spPr>
            <a:xfrm>
              <a:off x="5702093" y="5087442"/>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Storage</a:t>
              </a:r>
            </a:p>
          </p:txBody>
        </p:sp>
      </p:grpSp>
      <p:grpSp>
        <p:nvGrpSpPr>
          <p:cNvPr id="25" name="Group 24">
            <a:extLst>
              <a:ext uri="{FF2B5EF4-FFF2-40B4-BE49-F238E27FC236}">
                <a16:creationId xmlns:a16="http://schemas.microsoft.com/office/drawing/2014/main" id="{BC1237FD-7426-45D3-820D-B93B4B61108E}"/>
              </a:ext>
            </a:extLst>
          </p:cNvPr>
          <p:cNvGrpSpPr/>
          <p:nvPr/>
        </p:nvGrpSpPr>
        <p:grpSpPr>
          <a:xfrm>
            <a:off x="3093446" y="1834808"/>
            <a:ext cx="2323560" cy="1714655"/>
            <a:chOff x="7409323" y="2072323"/>
            <a:chExt cx="1559573" cy="1120383"/>
          </a:xfrm>
        </p:grpSpPr>
        <p:pic>
          <p:nvPicPr>
            <p:cNvPr id="14" name="Graphic 13" descr="Server">
              <a:extLst>
                <a:ext uri="{FF2B5EF4-FFF2-40B4-BE49-F238E27FC236}">
                  <a16:creationId xmlns:a16="http://schemas.microsoft.com/office/drawing/2014/main" id="{F9E21C87-E917-42DB-8899-E914758572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1910" y="2072323"/>
              <a:ext cx="914400" cy="914400"/>
            </a:xfrm>
            <a:prstGeom prst="rect">
              <a:avLst/>
            </a:prstGeom>
          </p:spPr>
        </p:pic>
        <p:sp>
          <p:nvSpPr>
            <p:cNvPr id="26" name="TextBox 25">
              <a:extLst>
                <a:ext uri="{FF2B5EF4-FFF2-40B4-BE49-F238E27FC236}">
                  <a16:creationId xmlns:a16="http://schemas.microsoft.com/office/drawing/2014/main" id="{67C8655B-8E49-49B5-A767-8BF940A2D1AE}"/>
                </a:ext>
              </a:extLst>
            </p:cNvPr>
            <p:cNvSpPr txBox="1"/>
            <p:nvPr/>
          </p:nvSpPr>
          <p:spPr>
            <a:xfrm>
              <a:off x="7409323" y="2991600"/>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Scaling</a:t>
              </a:r>
            </a:p>
          </p:txBody>
        </p:sp>
      </p:grpSp>
      <p:grpSp>
        <p:nvGrpSpPr>
          <p:cNvPr id="31" name="Group 30">
            <a:extLst>
              <a:ext uri="{FF2B5EF4-FFF2-40B4-BE49-F238E27FC236}">
                <a16:creationId xmlns:a16="http://schemas.microsoft.com/office/drawing/2014/main" id="{2AE6B682-F819-4AA5-B5EF-C27C61D5BC93}"/>
              </a:ext>
            </a:extLst>
          </p:cNvPr>
          <p:cNvGrpSpPr/>
          <p:nvPr/>
        </p:nvGrpSpPr>
        <p:grpSpPr>
          <a:xfrm>
            <a:off x="7937339" y="4277566"/>
            <a:ext cx="2323560" cy="1707191"/>
            <a:chOff x="8843912" y="4506604"/>
            <a:chExt cx="1559573" cy="1115506"/>
          </a:xfrm>
        </p:grpSpPr>
        <p:pic>
          <p:nvPicPr>
            <p:cNvPr id="30" name="Graphic 29" descr="Security Camera">
              <a:extLst>
                <a:ext uri="{FF2B5EF4-FFF2-40B4-BE49-F238E27FC236}">
                  <a16:creationId xmlns:a16="http://schemas.microsoft.com/office/drawing/2014/main" id="{2F638C90-77F1-493C-A208-AF0E5844F0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66498" y="4506604"/>
              <a:ext cx="914400" cy="914400"/>
            </a:xfrm>
            <a:prstGeom prst="rect">
              <a:avLst/>
            </a:prstGeom>
          </p:spPr>
        </p:pic>
        <p:sp>
          <p:nvSpPr>
            <p:cNvPr id="32" name="TextBox 31">
              <a:extLst>
                <a:ext uri="{FF2B5EF4-FFF2-40B4-BE49-F238E27FC236}">
                  <a16:creationId xmlns:a16="http://schemas.microsoft.com/office/drawing/2014/main" id="{2D6238C8-49A0-4D0F-AAB2-EE291AEA2DB3}"/>
                </a:ext>
              </a:extLst>
            </p:cNvPr>
            <p:cNvSpPr txBox="1"/>
            <p:nvPr/>
          </p:nvSpPr>
          <p:spPr>
            <a:xfrm>
              <a:off x="8843912" y="5421004"/>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Observability</a:t>
              </a:r>
            </a:p>
          </p:txBody>
        </p:sp>
      </p:grpSp>
      <p:grpSp>
        <p:nvGrpSpPr>
          <p:cNvPr id="33" name="Group 32">
            <a:extLst>
              <a:ext uri="{FF2B5EF4-FFF2-40B4-BE49-F238E27FC236}">
                <a16:creationId xmlns:a16="http://schemas.microsoft.com/office/drawing/2014/main" id="{68242BF6-F362-46FA-9054-69A29E52F275}"/>
              </a:ext>
            </a:extLst>
          </p:cNvPr>
          <p:cNvGrpSpPr/>
          <p:nvPr/>
        </p:nvGrpSpPr>
        <p:grpSpPr>
          <a:xfrm>
            <a:off x="6097587" y="3851017"/>
            <a:ext cx="2323560" cy="1729098"/>
            <a:chOff x="6726962" y="4134325"/>
            <a:chExt cx="1559573" cy="1129820"/>
          </a:xfrm>
        </p:grpSpPr>
        <p:pic>
          <p:nvPicPr>
            <p:cNvPr id="28" name="Graphic 27" descr="Handcuffs">
              <a:extLst>
                <a:ext uri="{FF2B5EF4-FFF2-40B4-BE49-F238E27FC236}">
                  <a16:creationId xmlns:a16="http://schemas.microsoft.com/office/drawing/2014/main" id="{6EF9D682-6C0C-499F-9469-97A4F56D05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49549" y="4134325"/>
              <a:ext cx="914400" cy="914400"/>
            </a:xfrm>
            <a:prstGeom prst="rect">
              <a:avLst/>
            </a:prstGeom>
          </p:spPr>
        </p:pic>
        <p:sp>
          <p:nvSpPr>
            <p:cNvPr id="34" name="TextBox 33">
              <a:extLst>
                <a:ext uri="{FF2B5EF4-FFF2-40B4-BE49-F238E27FC236}">
                  <a16:creationId xmlns:a16="http://schemas.microsoft.com/office/drawing/2014/main" id="{FB8BD162-F24F-43A2-A41D-B90EFBD5DBCC}"/>
                </a:ext>
              </a:extLst>
            </p:cNvPr>
            <p:cNvSpPr txBox="1"/>
            <p:nvPr/>
          </p:nvSpPr>
          <p:spPr>
            <a:xfrm>
              <a:off x="6726962" y="5063039"/>
              <a:ext cx="1559573" cy="20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kern="0" dirty="0">
                  <a:ea typeface="Arial Unicode MS" pitchFamily="34" charset="-128"/>
                  <a:cs typeface="Arial Unicode MS" pitchFamily="34" charset="-128"/>
                </a:rPr>
                <a:t>Security</a:t>
              </a:r>
            </a:p>
          </p:txBody>
        </p:sp>
      </p:grpSp>
    </p:spTree>
    <p:extLst>
      <p:ext uri="{BB962C8B-B14F-4D97-AF65-F5344CB8AC3E}">
        <p14:creationId xmlns:p14="http://schemas.microsoft.com/office/powerpoint/2010/main" val="29089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Getting started: let‘s buy some socks</a:t>
            </a:r>
          </a:p>
        </p:txBody>
      </p:sp>
      <p:pic>
        <p:nvPicPr>
          <p:cNvPr id="4" name="Picture 3">
            <a:extLst>
              <a:ext uri="{FF2B5EF4-FFF2-40B4-BE49-F238E27FC236}">
                <a16:creationId xmlns:a16="http://schemas.microsoft.com/office/drawing/2014/main" id="{E7DDE766-5BAC-492B-B460-5D63FF7BC52C}"/>
              </a:ext>
            </a:extLst>
          </p:cNvPr>
          <p:cNvPicPr>
            <a:picLocks noChangeAspect="1"/>
          </p:cNvPicPr>
          <p:nvPr/>
        </p:nvPicPr>
        <p:blipFill>
          <a:blip r:embed="rId3"/>
          <a:stretch>
            <a:fillRect/>
          </a:stretch>
        </p:blipFill>
        <p:spPr>
          <a:xfrm>
            <a:off x="2418723" y="1048775"/>
            <a:ext cx="7357031" cy="5257542"/>
          </a:xfrm>
          <a:prstGeom prst="rect">
            <a:avLst/>
          </a:prstGeom>
        </p:spPr>
      </p:pic>
      <p:pic>
        <p:nvPicPr>
          <p:cNvPr id="5" name="Picture 4">
            <a:extLst>
              <a:ext uri="{FF2B5EF4-FFF2-40B4-BE49-F238E27FC236}">
                <a16:creationId xmlns:a16="http://schemas.microsoft.com/office/drawing/2014/main" id="{9377D6B2-0289-4B8C-A793-F902D649DEBB}"/>
              </a:ext>
            </a:extLst>
          </p:cNvPr>
          <p:cNvPicPr>
            <a:picLocks noChangeAspect="1"/>
          </p:cNvPicPr>
          <p:nvPr/>
        </p:nvPicPr>
        <p:blipFill>
          <a:blip r:embed="rId4"/>
          <a:stretch>
            <a:fillRect/>
          </a:stretch>
        </p:blipFill>
        <p:spPr>
          <a:xfrm>
            <a:off x="1841832" y="1346622"/>
            <a:ext cx="8510813" cy="4630315"/>
          </a:xfrm>
          <a:prstGeom prst="rect">
            <a:avLst/>
          </a:prstGeom>
          <a:effectLst>
            <a:softEdge rad="635000"/>
          </a:effectLst>
        </p:spPr>
      </p:pic>
    </p:spTree>
    <p:extLst>
      <p:ext uri="{BB962C8B-B14F-4D97-AF65-F5344CB8AC3E}">
        <p14:creationId xmlns:p14="http://schemas.microsoft.com/office/powerpoint/2010/main" val="11742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K8s, </a:t>
            </a:r>
            <a:r>
              <a:rPr lang="en-US" dirty="0" err="1"/>
              <a:t>kubernetes</a:t>
            </a:r>
            <a:r>
              <a:rPr lang="en-US" dirty="0"/>
              <a:t>, …</a:t>
            </a:r>
          </a:p>
        </p:txBody>
      </p:sp>
      <p:sp>
        <p:nvSpPr>
          <p:cNvPr id="5" name="TextBox 4"/>
          <p:cNvSpPr txBox="1"/>
          <p:nvPr/>
        </p:nvSpPr>
        <p:spPr>
          <a:xfrm>
            <a:off x="504001" y="1447800"/>
            <a:ext cx="9691559" cy="3877985"/>
          </a:xfrm>
          <a:prstGeom prst="rect">
            <a:avLst/>
          </a:prstGeom>
          <a:noFill/>
        </p:spPr>
        <p:txBody>
          <a:bodyPr wrap="square" lIns="0" tIns="0" rIns="0" bIns="0" rtlCol="0">
            <a:spAutoFit/>
          </a:bodyPr>
          <a:lstStyle/>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Kubernetes = Greek for “helmsman” or “pilot”</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Based on Google’s Borg – a cluster manager for container orchestration</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Open sourced by Google and firstly announced in 2014</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v1.0 was released in July 2015</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By now K8s is governed by the Cloud Native Computing Foundation (CNCF)</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Vanilla Kubernetes is the basis for commercial products like </a:t>
            </a:r>
            <a:r>
              <a:rPr lang="en-US" sz="1800" kern="0" dirty="0" err="1">
                <a:ea typeface="Arial Unicode MS" pitchFamily="34" charset="-128"/>
                <a:cs typeface="Arial Unicode MS" pitchFamily="34" charset="-128"/>
              </a:rPr>
              <a:t>RedHat’s</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Openshift</a:t>
            </a:r>
            <a:r>
              <a:rPr lang="en-US" sz="1800" kern="0" dirty="0">
                <a:ea typeface="Arial Unicode MS" pitchFamily="34" charset="-128"/>
                <a:cs typeface="Arial Unicode MS" pitchFamily="34" charset="-128"/>
              </a:rPr>
              <a:t> or CoreOS’ tectonic</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New minor releases roughly every 3 month</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Extensive list of beta features</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Documentation: </a:t>
            </a:r>
            <a:r>
              <a:rPr lang="en-US" sz="1800" kern="0" dirty="0">
                <a:ea typeface="Arial Unicode MS" pitchFamily="34" charset="-128"/>
                <a:cs typeface="Arial Unicode MS" pitchFamily="34" charset="-128"/>
                <a:hlinkClick r:id="rId3"/>
              </a:rPr>
              <a:t>https://kubernetes.io/docs/home/</a:t>
            </a:r>
            <a:r>
              <a:rPr lang="en-US" sz="1800" kern="0" dirty="0">
                <a:ea typeface="Arial Unicode MS" pitchFamily="34" charset="-128"/>
                <a:cs typeface="Arial Unicode MS" pitchFamily="34" charset="-128"/>
              </a:rPr>
              <a:t> - concepts, tasks, API reference</a:t>
            </a:r>
          </a:p>
        </p:txBody>
      </p:sp>
    </p:spTree>
    <p:extLst>
      <p:ext uri="{BB962C8B-B14F-4D97-AF65-F5344CB8AC3E}">
        <p14:creationId xmlns:p14="http://schemas.microsoft.com/office/powerpoint/2010/main" val="326322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it doesn’t always work as expected …</a:t>
            </a:r>
          </a:p>
        </p:txBody>
      </p:sp>
      <p:sp>
        <p:nvSpPr>
          <p:cNvPr id="3" name="Rectangle 2"/>
          <p:cNvSpPr/>
          <p:nvPr/>
        </p:nvSpPr>
        <p:spPr>
          <a:xfrm>
            <a:off x="504001" y="5851688"/>
            <a:ext cx="9554399" cy="415498"/>
          </a:xfrm>
          <a:prstGeom prst="rect">
            <a:avLst/>
          </a:prstGeom>
        </p:spPr>
        <p:txBody>
          <a:bodyPr wrap="square">
            <a:spAutoFit/>
          </a:bodyPr>
          <a:lstStyle/>
          <a:p>
            <a:r>
              <a:rPr lang="en-US" dirty="0">
                <a:hlinkClick r:id="rId3"/>
              </a:rPr>
              <a:t>https://github.com/kubernetes/community/blob/master/communication.md</a:t>
            </a:r>
            <a:r>
              <a:rPr lang="en-US" dirty="0"/>
              <a:t> </a:t>
            </a:r>
          </a:p>
        </p:txBody>
      </p:sp>
      <p:pic>
        <p:nvPicPr>
          <p:cNvPr id="4" name="Picture 3"/>
          <p:cNvPicPr>
            <a:picLocks noChangeAspect="1"/>
          </p:cNvPicPr>
          <p:nvPr/>
        </p:nvPicPr>
        <p:blipFill>
          <a:blip r:embed="rId4"/>
          <a:stretch>
            <a:fillRect/>
          </a:stretch>
        </p:blipFill>
        <p:spPr>
          <a:xfrm>
            <a:off x="504001" y="1170215"/>
            <a:ext cx="9249599" cy="3520576"/>
          </a:xfrm>
          <a:prstGeom prst="rect">
            <a:avLst/>
          </a:prstGeom>
        </p:spPr>
      </p:pic>
      <p:sp>
        <p:nvSpPr>
          <p:cNvPr id="5" name="Rectangle 4"/>
          <p:cNvSpPr/>
          <p:nvPr/>
        </p:nvSpPr>
        <p:spPr>
          <a:xfrm>
            <a:off x="504001" y="5298469"/>
            <a:ext cx="3788217" cy="415498"/>
          </a:xfrm>
          <a:prstGeom prst="rect">
            <a:avLst/>
          </a:prstGeom>
        </p:spPr>
        <p:txBody>
          <a:bodyPr wrap="none">
            <a:spAutoFit/>
          </a:bodyPr>
          <a:lstStyle/>
          <a:p>
            <a:r>
              <a:rPr lang="en-US" dirty="0">
                <a:hlinkClick r:id="rId5"/>
              </a:rPr>
              <a:t>https://github.com/kubernetes</a:t>
            </a:r>
            <a:r>
              <a:rPr lang="en-US" dirty="0"/>
              <a:t> </a:t>
            </a:r>
          </a:p>
        </p:txBody>
      </p:sp>
      <p:sp>
        <p:nvSpPr>
          <p:cNvPr id="6" name="Rectangle 5"/>
          <p:cNvSpPr/>
          <p:nvPr/>
        </p:nvSpPr>
        <p:spPr>
          <a:xfrm>
            <a:off x="504000" y="4767554"/>
            <a:ext cx="8792399" cy="415498"/>
          </a:xfrm>
          <a:prstGeom prst="rect">
            <a:avLst/>
          </a:prstGeom>
        </p:spPr>
        <p:txBody>
          <a:bodyPr wrap="square">
            <a:spAutoFit/>
          </a:bodyPr>
          <a:lstStyle/>
          <a:p>
            <a:r>
              <a:rPr lang="en-US" dirty="0">
                <a:hlinkClick r:id="rId6"/>
              </a:rPr>
              <a:t>https://groups.google.com/forum/#!forum/kubernetes-users</a:t>
            </a:r>
            <a:r>
              <a:rPr lang="en-US" dirty="0"/>
              <a:t> </a:t>
            </a:r>
          </a:p>
        </p:txBody>
      </p:sp>
    </p:spTree>
    <p:extLst>
      <p:ext uri="{BB962C8B-B14F-4D97-AF65-F5344CB8AC3E}">
        <p14:creationId xmlns:p14="http://schemas.microsoft.com/office/powerpoint/2010/main" val="277727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Wherefrom can I get a cluster?</a:t>
            </a:r>
          </a:p>
        </p:txBody>
      </p:sp>
      <p:pic>
        <p:nvPicPr>
          <p:cNvPr id="1028" name="Picture 4" descr="Image result for 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1" y="2278339"/>
            <a:ext cx="2528252" cy="1327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028" y="1035919"/>
            <a:ext cx="6667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5" y="4553903"/>
            <a:ext cx="26574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giantsw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668" y="386550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logo@2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808" y="688666"/>
            <a:ext cx="2787332" cy="278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88864"/>
      </p:ext>
    </p:extLst>
  </p:cSld>
  <p:clrMapOvr>
    <a:masterClrMapping/>
  </p:clrMapOvr>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751</Words>
  <Application>Microsoft Office PowerPoint</Application>
  <PresentationFormat>Custom</PresentationFormat>
  <Paragraphs>127</Paragraphs>
  <Slides>14</Slides>
  <Notes>12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Arial Rounded MT Bold</vt:lpstr>
      <vt:lpstr>Arial Unicode MS</vt:lpstr>
      <vt:lpstr>Courier New</vt:lpstr>
      <vt:lpstr>Symbol</vt:lpstr>
      <vt:lpstr>wingdings</vt:lpstr>
      <vt:lpstr>wingdings</vt:lpstr>
      <vt:lpstr>SAP_2017_16x9_black</vt:lpstr>
      <vt:lpstr>SAP 2018 16x9 white</vt:lpstr>
      <vt:lpstr>PowerPoint Presentation</vt:lpstr>
      <vt:lpstr>We have isolated containers!</vt:lpstr>
      <vt:lpstr>So, what is this Kubernetes all about then?</vt:lpstr>
      <vt:lpstr>Tell me, what you want…</vt:lpstr>
      <vt:lpstr>Orchestration</vt:lpstr>
      <vt:lpstr>Getting started: let‘s buy some socks</vt:lpstr>
      <vt:lpstr>Some facts about K8s, kubernetes, …</vt:lpstr>
      <vt:lpstr>If it doesn’t always work as expected …</vt:lpstr>
      <vt:lpstr>Wherefrom can I get a cluster?</vt:lpstr>
      <vt:lpstr>Appendix </vt:lpstr>
      <vt:lpstr>Sock-Shop in Trainings Cluster</vt:lpstr>
      <vt:lpstr>Kubernetes Concepts Map What K8S object 'uses' which other object </vt:lpstr>
      <vt:lpstr>Kubernetes Concepts Map What K8S object 'uses' which other object </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2017/16:9/black</cp:keywords>
  <cp:lastModifiedBy>Kahl, Hendrik</cp:lastModifiedBy>
  <cp:revision>417</cp:revision>
  <cp:lastPrinted>2018-10-30T16:03:14Z</cp:lastPrinted>
  <dcterms:created xsi:type="dcterms:W3CDTF">2015-10-14T11:21:43Z</dcterms:created>
  <dcterms:modified xsi:type="dcterms:W3CDTF">2019-02-19T15:22:21Z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